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5" r:id="rId2"/>
    <p:sldId id="256" r:id="rId3"/>
    <p:sldId id="257" r:id="rId4"/>
    <p:sldId id="259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3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39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2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7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6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8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7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2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9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4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0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6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AE77404-B5A7-46D3-B921-E560C8E77196}"/>
              </a:ext>
            </a:extLst>
          </p:cNvPr>
          <p:cNvSpPr/>
          <p:nvPr/>
        </p:nvSpPr>
        <p:spPr>
          <a:xfrm>
            <a:off x="543833" y="2928698"/>
            <a:ext cx="92755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PARTICIPACION CIUDADANA EN SALUD (PPSS)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23AEE0-22FA-41C2-8BD7-A6DAF690931C}"/>
              </a:ext>
            </a:extLst>
          </p:cNvPr>
          <p:cNvSpPr/>
          <p:nvPr/>
        </p:nvSpPr>
        <p:spPr>
          <a:xfrm>
            <a:off x="2420140" y="3920371"/>
            <a:ext cx="60638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IPS </a:t>
            </a:r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SERVIDOENSALUD</a:t>
            </a:r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S.A.S.</a:t>
            </a:r>
          </a:p>
        </p:txBody>
      </p:sp>
    </p:spTree>
    <p:extLst>
      <p:ext uri="{BB962C8B-B14F-4D97-AF65-F5344CB8AC3E}">
        <p14:creationId xmlns:p14="http://schemas.microsoft.com/office/powerpoint/2010/main" val="209028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A4F9D14-4E82-4AAB-894E-EAD50DB8364B}"/>
              </a:ext>
            </a:extLst>
          </p:cNvPr>
          <p:cNvSpPr/>
          <p:nvPr/>
        </p:nvSpPr>
        <p:spPr>
          <a:xfrm>
            <a:off x="3910144" y="1290712"/>
            <a:ext cx="4371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RESOLUCION 2063 DEL 2017</a:t>
            </a:r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A76B9B-455A-4C3B-9C4C-B977F0C6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90" y="2164120"/>
            <a:ext cx="2278966" cy="13223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347270-D947-445E-A5A3-F5BF2586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268" y="3370904"/>
            <a:ext cx="2042271" cy="15220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13562F-9FB9-42C1-81EC-50BA4B6D5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86"/>
          <a:stretch/>
        </p:blipFill>
        <p:spPr>
          <a:xfrm>
            <a:off x="5271589" y="3169075"/>
            <a:ext cx="2054114" cy="121573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A25040-80DD-4D50-BDA9-DB6E7AC8E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03" y="2069117"/>
            <a:ext cx="1462337" cy="13015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DA34F7-6294-4BA7-A365-43BF1A50F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085" y="4673703"/>
            <a:ext cx="1184417" cy="11844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32EFDD-A853-409E-A7A3-11805C203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036" y="2270749"/>
            <a:ext cx="1104396" cy="12157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DF5FBA-4F5E-4AF0-BBA3-CF49199A1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472" y="4893001"/>
            <a:ext cx="1427893" cy="1301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8E02D1-F119-4B1F-8866-85C58B025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204" y="4333494"/>
            <a:ext cx="1357608" cy="12157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2C23A1-6E10-465C-8A28-347A3D8FC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8872" y="5296281"/>
            <a:ext cx="150991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0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1EE6B-B157-4968-9192-7DCF00BF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293" y="2302266"/>
            <a:ext cx="8596668" cy="3880773"/>
          </a:xfrm>
          <a:noFill/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pPr algn="ctr"/>
            <a:r>
              <a:rPr lang="es-ES" dirty="0"/>
              <a:t>Es un instrumento del </a:t>
            </a:r>
            <a:r>
              <a:rPr lang="es-ES" b="1" dirty="0"/>
              <a:t>MinSalud, </a:t>
            </a:r>
            <a:r>
              <a:rPr lang="es-ES" dirty="0"/>
              <a:t>para cumplir con la orden legal de direccionar y garantizar </a:t>
            </a:r>
            <a:r>
              <a:rPr lang="es-ES" b="1" dirty="0"/>
              <a:t>la política de la participación en el sector salud </a:t>
            </a:r>
            <a:r>
              <a:rPr lang="es-ES" dirty="0"/>
              <a:t>en el marco de la Ley 1438/2011 y la Ley estatutaria de participación 1757/2015.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0C0C9A-114B-4DDC-BBB9-C2B4762E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2" y="2615348"/>
            <a:ext cx="3442695" cy="197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5EB58C7-2152-4E8C-B5BC-44BC25CD1D71}"/>
              </a:ext>
            </a:extLst>
          </p:cNvPr>
          <p:cNvSpPr/>
          <p:nvPr/>
        </p:nvSpPr>
        <p:spPr>
          <a:xfrm>
            <a:off x="765555" y="1813784"/>
            <a:ext cx="37123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/>
              <a:t>¿ Sabes qué es la participación ciudadana?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DDEEC7-7042-45DF-9654-974BBDE1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77" y="1012220"/>
            <a:ext cx="2256254" cy="16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172EEE-4223-4D12-A2A7-7F99BE40ED70}"/>
              </a:ext>
            </a:extLst>
          </p:cNvPr>
          <p:cNvSpPr/>
          <p:nvPr/>
        </p:nvSpPr>
        <p:spPr>
          <a:xfrm>
            <a:off x="839101" y="997858"/>
            <a:ext cx="10879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¿QUE ES POLICITA EN PARTICIPACION CIUDADANA EN SALUD?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110B0D-5C96-4855-A827-BB4889AA0359}"/>
              </a:ext>
            </a:extLst>
          </p:cNvPr>
          <p:cNvSpPr txBox="1"/>
          <p:nvPr/>
        </p:nvSpPr>
        <p:spPr>
          <a:xfrm>
            <a:off x="3229720" y="4396491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Es un </a:t>
            </a:r>
            <a:r>
              <a:rPr lang="es-ES" sz="2400" b="1" dirty="0"/>
              <a:t>acuerdo</a:t>
            </a:r>
            <a:r>
              <a:rPr lang="es-ES" sz="2400" dirty="0"/>
              <a:t> entre el estado y la ciudadanía para resolver problemáticas o necesidades especificas. En este caso, las necesidades son situaciones que afectan que la ciudadanía incida o decida sobre el derecho a la salud.</a:t>
            </a:r>
            <a:endParaRPr lang="es-CO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AC1765-B84C-4BAF-B5D9-108ECBD7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08724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2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B167B-109E-4163-B641-48F2A626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411034"/>
            <a:ext cx="3500828" cy="2470065"/>
          </a:xfrm>
        </p:spPr>
        <p:txBody>
          <a:bodyPr>
            <a:normAutofit fontScale="90000"/>
          </a:bodyPr>
          <a:lstStyle/>
          <a:p>
            <a:br>
              <a:rPr lang="es-ES" sz="2800" dirty="0"/>
            </a:br>
            <a:r>
              <a:rPr lang="es-ES" sz="2800" dirty="0">
                <a:solidFill>
                  <a:schemeClr val="tx1"/>
                </a:solidFill>
              </a:rPr>
              <a:t>PARTICIPACION CIUDADANA EN SALUD</a:t>
            </a:r>
            <a:br>
              <a:rPr lang="es-ES" sz="2800" dirty="0"/>
            </a:br>
            <a:br>
              <a:rPr lang="es-ES" sz="2800" dirty="0"/>
            </a:br>
            <a:endParaRPr lang="es-CO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B8EF3-B6BB-484B-A559-17AC9934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2125" y="1537390"/>
            <a:ext cx="6098344" cy="189161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Planear y desarrollar directrices que le  permita, Al gobierno, garantizar el derecho a la participación ciudadana en salud y su fortalecimiento, a la ciudadanía, la apropiación de mecanismos y condiciones para ejercer la PSS en las decisiones para el cumplimiento del derecho fundamental en la salud.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CE218-2201-45CF-8949-F7E3F7B3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2125" y="4415112"/>
            <a:ext cx="6272022" cy="238358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PPSS fue construida en talleres o espacios de deliberación con líderes y trabajadores del sector salud; en estos espacios se discutió y reflexionó sobre la participación en salud. Luego de elaborar un documento base, se puso a prueba en talleres, lo que permitió su validación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D69D34-2444-49F4-B0B5-6B578E61ED65}"/>
              </a:ext>
            </a:extLst>
          </p:cNvPr>
          <p:cNvSpPr txBox="1"/>
          <p:nvPr/>
        </p:nvSpPr>
        <p:spPr>
          <a:xfrm>
            <a:off x="995289" y="178954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RESOLUCION 2063 DEL 2017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E80364-237F-4D29-BC5A-51AB0CAF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64" y="5312798"/>
            <a:ext cx="3086100" cy="14859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E13F09-FA6C-48BE-8519-B401200113AC}"/>
              </a:ext>
            </a:extLst>
          </p:cNvPr>
          <p:cNvSpPr txBox="1"/>
          <p:nvPr/>
        </p:nvSpPr>
        <p:spPr>
          <a:xfrm>
            <a:off x="5725551" y="844062"/>
            <a:ext cx="479708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OBJETIVOS GENERALES (PPSS)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045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1008CE97-134E-4E6D-937C-521ADDAFC707}"/>
              </a:ext>
            </a:extLst>
          </p:cNvPr>
          <p:cNvSpPr/>
          <p:nvPr/>
        </p:nvSpPr>
        <p:spPr>
          <a:xfrm>
            <a:off x="899840" y="3324407"/>
            <a:ext cx="1931283" cy="906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C8ACE1F0-FE9D-4146-9990-F86A81F934DC}"/>
              </a:ext>
            </a:extLst>
          </p:cNvPr>
          <p:cNvSpPr/>
          <p:nvPr/>
        </p:nvSpPr>
        <p:spPr>
          <a:xfrm>
            <a:off x="899840" y="5016680"/>
            <a:ext cx="2839273" cy="1435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62FC149C-4EF3-4642-AA23-27A53B3846FF}"/>
              </a:ext>
            </a:extLst>
          </p:cNvPr>
          <p:cNvSpPr/>
          <p:nvPr/>
        </p:nvSpPr>
        <p:spPr>
          <a:xfrm>
            <a:off x="4702785" y="5251639"/>
            <a:ext cx="2786429" cy="1189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997015A-99F3-40DA-A1E1-B9ACA5BDA30B}"/>
              </a:ext>
            </a:extLst>
          </p:cNvPr>
          <p:cNvSpPr/>
          <p:nvPr/>
        </p:nvSpPr>
        <p:spPr>
          <a:xfrm>
            <a:off x="8305800" y="5251639"/>
            <a:ext cx="3440723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56363F67-0A8E-41D7-9CA6-2E6562095546}"/>
              </a:ext>
            </a:extLst>
          </p:cNvPr>
          <p:cNvSpPr/>
          <p:nvPr/>
        </p:nvSpPr>
        <p:spPr>
          <a:xfrm>
            <a:off x="8305800" y="3665699"/>
            <a:ext cx="3886200" cy="885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BDD9D8A1-9597-41BE-A48A-3D2FC97BA63D}"/>
              </a:ext>
            </a:extLst>
          </p:cNvPr>
          <p:cNvSpPr/>
          <p:nvPr/>
        </p:nvSpPr>
        <p:spPr>
          <a:xfrm>
            <a:off x="8862646" y="2041771"/>
            <a:ext cx="2479431" cy="822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BAF894B-B246-4F5D-BA04-F2EBBB9564CD}"/>
              </a:ext>
            </a:extLst>
          </p:cNvPr>
          <p:cNvSpPr/>
          <p:nvPr/>
        </p:nvSpPr>
        <p:spPr>
          <a:xfrm>
            <a:off x="7441223" y="908948"/>
            <a:ext cx="274686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3ABF76CE-0B7B-4945-84BD-A4591EF73819}"/>
              </a:ext>
            </a:extLst>
          </p:cNvPr>
          <p:cNvSpPr/>
          <p:nvPr/>
        </p:nvSpPr>
        <p:spPr>
          <a:xfrm>
            <a:off x="452073" y="1062194"/>
            <a:ext cx="3205527" cy="11079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43A7E57-5CFE-4B84-B08B-4A63DA7E05C8}"/>
              </a:ext>
            </a:extLst>
          </p:cNvPr>
          <p:cNvSpPr/>
          <p:nvPr/>
        </p:nvSpPr>
        <p:spPr>
          <a:xfrm>
            <a:off x="3657600" y="2090171"/>
            <a:ext cx="4648200" cy="10858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C06A77-CDE8-4757-9017-15E96070EAA1}"/>
              </a:ext>
            </a:extLst>
          </p:cNvPr>
          <p:cNvSpPr txBox="1"/>
          <p:nvPr/>
        </p:nvSpPr>
        <p:spPr>
          <a:xfrm>
            <a:off x="3505200" y="230993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 como podemos entender la participación ciudadana? 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298E5E-36CA-453B-92DF-F8E890029C99}"/>
              </a:ext>
            </a:extLst>
          </p:cNvPr>
          <p:cNvSpPr txBox="1"/>
          <p:nvPr/>
        </p:nvSpPr>
        <p:spPr>
          <a:xfrm>
            <a:off x="3657600" y="3429000"/>
            <a:ext cx="4476750" cy="1569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La participación es el derecho que tiene cada</a:t>
            </a:r>
          </a:p>
          <a:p>
            <a:pPr algn="ctr"/>
            <a:r>
              <a:rPr lang="es-ES" sz="1600" dirty="0">
                <a:latin typeface="+mj-lt"/>
              </a:rPr>
              <a:t>ciudadano y colectivos, a afectar las</a:t>
            </a:r>
          </a:p>
          <a:p>
            <a:pPr algn="ctr"/>
            <a:r>
              <a:rPr lang="es-ES" sz="1600" dirty="0">
                <a:latin typeface="+mj-lt"/>
              </a:rPr>
              <a:t>decisiones que influyen en su bienestar, es</a:t>
            </a:r>
          </a:p>
          <a:p>
            <a:pPr algn="ctr"/>
            <a:r>
              <a:rPr lang="es-ES" sz="1600" dirty="0">
                <a:latin typeface="+mj-lt"/>
              </a:rPr>
              <a:t>decir, es el derecho a decidir sobre que es el</a:t>
            </a:r>
          </a:p>
          <a:p>
            <a:pPr algn="ctr"/>
            <a:r>
              <a:rPr lang="es-ES" sz="1600" dirty="0">
                <a:latin typeface="+mj-lt"/>
              </a:rPr>
              <a:t>derecho a la salud, como se realiza y se</a:t>
            </a:r>
          </a:p>
          <a:p>
            <a:pPr algn="ctr"/>
            <a:r>
              <a:rPr lang="es-ES" sz="1600" dirty="0">
                <a:latin typeface="+mj-lt"/>
              </a:rPr>
              <a:t>cumple.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E2D6D0F1-D7C3-4C88-919F-EEC0421720C2}"/>
              </a:ext>
            </a:extLst>
          </p:cNvPr>
          <p:cNvSpPr/>
          <p:nvPr/>
        </p:nvSpPr>
        <p:spPr>
          <a:xfrm>
            <a:off x="5788269" y="3223428"/>
            <a:ext cx="193431" cy="21975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6A06C1-6E95-4758-9B62-A720FF2B43EE}"/>
              </a:ext>
            </a:extLst>
          </p:cNvPr>
          <p:cNvSpPr txBox="1"/>
          <p:nvPr/>
        </p:nvSpPr>
        <p:spPr>
          <a:xfrm>
            <a:off x="3998097" y="198901"/>
            <a:ext cx="223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/>
              <a:t>PRINCIPIOS</a:t>
            </a:r>
            <a:r>
              <a:rPr lang="es-ES" u="sng" dirty="0"/>
              <a:t> </a:t>
            </a:r>
            <a:endParaRPr lang="es-CO" u="sng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571C29-CA4A-4CE8-8E37-E65FD48C970D}"/>
              </a:ext>
            </a:extLst>
          </p:cNvPr>
          <p:cNvSpPr txBox="1"/>
          <p:nvPr/>
        </p:nvSpPr>
        <p:spPr>
          <a:xfrm>
            <a:off x="7489214" y="923135"/>
            <a:ext cx="274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Enfoque de derechos: a participar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FCD282-E3F2-40CC-8C90-36AD458CC6E9}"/>
              </a:ext>
            </a:extLst>
          </p:cNvPr>
          <p:cNvSpPr txBox="1"/>
          <p:nvPr/>
        </p:nvSpPr>
        <p:spPr>
          <a:xfrm>
            <a:off x="4791439" y="5271884"/>
            <a:ext cx="2786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Transparencia: mecanismos de acceso a la información en</a:t>
            </a:r>
          </a:p>
          <a:p>
            <a:r>
              <a:rPr lang="es-ES" dirty="0"/>
              <a:t>proceso.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48870B-D69A-49D6-8DA7-2DAE9FE6591E}"/>
              </a:ext>
            </a:extLst>
          </p:cNvPr>
          <p:cNvSpPr txBox="1"/>
          <p:nvPr/>
        </p:nvSpPr>
        <p:spPr>
          <a:xfrm>
            <a:off x="8860444" y="2027584"/>
            <a:ext cx="2886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Solidaridad: aportar al desarrollo individual y colectivo.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971E2B-73FC-4C8A-8E9D-CA9E934BDF5E}"/>
              </a:ext>
            </a:extLst>
          </p:cNvPr>
          <p:cNvSpPr txBox="1"/>
          <p:nvPr/>
        </p:nvSpPr>
        <p:spPr>
          <a:xfrm>
            <a:off x="452074" y="1099148"/>
            <a:ext cx="32870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Territorialidad: según dinámicas territoriales, diversidad y</a:t>
            </a:r>
          </a:p>
          <a:p>
            <a:r>
              <a:rPr lang="es-ES" sz="1600" dirty="0"/>
              <a:t>heterogeneidad de los procesos de participación</a:t>
            </a:r>
            <a:r>
              <a:rPr lang="es-ES" dirty="0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D4778A-D112-44FD-A3CD-2E84D723269A}"/>
              </a:ext>
            </a:extLst>
          </p:cNvPr>
          <p:cNvSpPr txBox="1"/>
          <p:nvPr/>
        </p:nvSpPr>
        <p:spPr>
          <a:xfrm>
            <a:off x="954973" y="4994885"/>
            <a:ext cx="3020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Equidad: Tiene en cuenta las asimetrías de poder y los diversos</a:t>
            </a:r>
          </a:p>
          <a:p>
            <a:r>
              <a:rPr lang="es-ES" dirty="0"/>
              <a:t>puntos de vista, sin discriminaciones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427D47A-4402-43C2-B5E6-0026E35B480B}"/>
              </a:ext>
            </a:extLst>
          </p:cNvPr>
          <p:cNvSpPr txBox="1"/>
          <p:nvPr/>
        </p:nvSpPr>
        <p:spPr>
          <a:xfrm>
            <a:off x="8305800" y="3604973"/>
            <a:ext cx="4106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Corresponsabilidad: Concurrencia de esfuerzos, concertados y</a:t>
            </a:r>
          </a:p>
          <a:p>
            <a:r>
              <a:rPr lang="es-ES" dirty="0"/>
              <a:t>articulados</a:t>
            </a:r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D4FBFA-4936-493D-88F1-B986C3013E78}"/>
              </a:ext>
            </a:extLst>
          </p:cNvPr>
          <p:cNvSpPr txBox="1"/>
          <p:nvPr/>
        </p:nvSpPr>
        <p:spPr>
          <a:xfrm>
            <a:off x="8305800" y="5264727"/>
            <a:ext cx="3630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Diversidad: Reconocimiento de la pluralidad y singularidad.</a:t>
            </a:r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0E976A5-258E-4232-AFE9-10588125FDD7}"/>
              </a:ext>
            </a:extLst>
          </p:cNvPr>
          <p:cNvSpPr txBox="1"/>
          <p:nvPr/>
        </p:nvSpPr>
        <p:spPr>
          <a:xfrm>
            <a:off x="974939" y="3352330"/>
            <a:ext cx="226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Autonomía: Ejercicio libre de sus funciones.</a:t>
            </a:r>
          </a:p>
        </p:txBody>
      </p:sp>
      <p:sp>
        <p:nvSpPr>
          <p:cNvPr id="31" name="Flecha: doblada hacia arriba 30">
            <a:extLst>
              <a:ext uri="{FF2B5EF4-FFF2-40B4-BE49-F238E27FC236}">
                <a16:creationId xmlns:a16="http://schemas.microsoft.com/office/drawing/2014/main" id="{8C568782-7106-4D18-A4F2-29EBD2E08BBD}"/>
              </a:ext>
            </a:extLst>
          </p:cNvPr>
          <p:cNvSpPr/>
          <p:nvPr/>
        </p:nvSpPr>
        <p:spPr>
          <a:xfrm flipV="1">
            <a:off x="7138987" y="417098"/>
            <a:ext cx="1055077" cy="2862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Flecha: doblada hacia arriba 33">
            <a:extLst>
              <a:ext uri="{FF2B5EF4-FFF2-40B4-BE49-F238E27FC236}">
                <a16:creationId xmlns:a16="http://schemas.microsoft.com/office/drawing/2014/main" id="{66977595-7563-4292-A3A4-00B12533294C}"/>
              </a:ext>
            </a:extLst>
          </p:cNvPr>
          <p:cNvSpPr/>
          <p:nvPr/>
        </p:nvSpPr>
        <p:spPr>
          <a:xfrm flipV="1">
            <a:off x="10574947" y="1126923"/>
            <a:ext cx="380268" cy="6463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Flecha: a la derecha con bandas 34">
            <a:extLst>
              <a:ext uri="{FF2B5EF4-FFF2-40B4-BE49-F238E27FC236}">
                <a16:creationId xmlns:a16="http://schemas.microsoft.com/office/drawing/2014/main" id="{906302DB-42FA-42C7-B21B-8BE5B3B35B77}"/>
              </a:ext>
            </a:extLst>
          </p:cNvPr>
          <p:cNvSpPr/>
          <p:nvPr/>
        </p:nvSpPr>
        <p:spPr>
          <a:xfrm rot="5400000">
            <a:off x="10573206" y="3180226"/>
            <a:ext cx="527540" cy="1934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Flecha: a la derecha con bandas 35">
            <a:extLst>
              <a:ext uri="{FF2B5EF4-FFF2-40B4-BE49-F238E27FC236}">
                <a16:creationId xmlns:a16="http://schemas.microsoft.com/office/drawing/2014/main" id="{B5FF0003-F04E-4BF8-B3A5-8D6314526FBE}"/>
              </a:ext>
            </a:extLst>
          </p:cNvPr>
          <p:cNvSpPr/>
          <p:nvPr/>
        </p:nvSpPr>
        <p:spPr>
          <a:xfrm rot="5400000">
            <a:off x="10594728" y="4862252"/>
            <a:ext cx="527540" cy="1934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Flecha: a la derecha con bandas 36">
            <a:extLst>
              <a:ext uri="{FF2B5EF4-FFF2-40B4-BE49-F238E27FC236}">
                <a16:creationId xmlns:a16="http://schemas.microsoft.com/office/drawing/2014/main" id="{99BD828B-0EDC-4498-973E-700FED2FBA29}"/>
              </a:ext>
            </a:extLst>
          </p:cNvPr>
          <p:cNvSpPr/>
          <p:nvPr/>
        </p:nvSpPr>
        <p:spPr>
          <a:xfrm rot="10800000">
            <a:off x="7666524" y="5651031"/>
            <a:ext cx="527540" cy="1934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Flecha: a la derecha con bandas 37">
            <a:extLst>
              <a:ext uri="{FF2B5EF4-FFF2-40B4-BE49-F238E27FC236}">
                <a16:creationId xmlns:a16="http://schemas.microsoft.com/office/drawing/2014/main" id="{D53798EB-EF25-431B-BB1B-DFCF3466891B}"/>
              </a:ext>
            </a:extLst>
          </p:cNvPr>
          <p:cNvSpPr/>
          <p:nvPr/>
        </p:nvSpPr>
        <p:spPr>
          <a:xfrm rot="10800000">
            <a:off x="3916422" y="5641223"/>
            <a:ext cx="527540" cy="1934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Flecha: a la derecha con bandas 38">
            <a:extLst>
              <a:ext uri="{FF2B5EF4-FFF2-40B4-BE49-F238E27FC236}">
                <a16:creationId xmlns:a16="http://schemas.microsoft.com/office/drawing/2014/main" id="{FF35D618-1386-4571-AF12-D611263B868A}"/>
              </a:ext>
            </a:extLst>
          </p:cNvPr>
          <p:cNvSpPr/>
          <p:nvPr/>
        </p:nvSpPr>
        <p:spPr>
          <a:xfrm rot="16200000">
            <a:off x="1424357" y="4616067"/>
            <a:ext cx="263770" cy="158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Flecha: a la derecha con bandas 39">
            <a:extLst>
              <a:ext uri="{FF2B5EF4-FFF2-40B4-BE49-F238E27FC236}">
                <a16:creationId xmlns:a16="http://schemas.microsoft.com/office/drawing/2014/main" id="{FAE8C4F6-E0AF-469F-B91D-60DC589F1F62}"/>
              </a:ext>
            </a:extLst>
          </p:cNvPr>
          <p:cNvSpPr/>
          <p:nvPr/>
        </p:nvSpPr>
        <p:spPr>
          <a:xfrm rot="16200000">
            <a:off x="1503487" y="2653494"/>
            <a:ext cx="263770" cy="158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1" name="Flecha: doblada hacia arriba 40">
            <a:extLst>
              <a:ext uri="{FF2B5EF4-FFF2-40B4-BE49-F238E27FC236}">
                <a16:creationId xmlns:a16="http://schemas.microsoft.com/office/drawing/2014/main" id="{1A24F89E-ADCA-4AAA-88D6-A61FBBF500DB}"/>
              </a:ext>
            </a:extLst>
          </p:cNvPr>
          <p:cNvSpPr/>
          <p:nvPr/>
        </p:nvSpPr>
        <p:spPr>
          <a:xfrm rot="16200000" flipV="1">
            <a:off x="1961978" y="49462"/>
            <a:ext cx="286277" cy="10550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FFFF00"/>
              </a:highlight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34378570-FC99-4412-ACF4-9749F272E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575" y="794624"/>
            <a:ext cx="1195387" cy="11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D01EBD-4E5F-4E0F-A572-4F236FDEA9CB}"/>
              </a:ext>
            </a:extLst>
          </p:cNvPr>
          <p:cNvSpPr txBox="1"/>
          <p:nvPr/>
        </p:nvSpPr>
        <p:spPr>
          <a:xfrm>
            <a:off x="4091820" y="1929295"/>
            <a:ext cx="254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ES" sz="2400" dirty="0"/>
              <a:t>EJES ESTRATEGICOS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A9BCF8-4180-4FE2-B30C-41C6C300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328" y="2870664"/>
            <a:ext cx="3348237" cy="15144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161573-98E7-4C29-80BC-2DB9E839749F}"/>
              </a:ext>
            </a:extLst>
          </p:cNvPr>
          <p:cNvSpPr txBox="1"/>
          <p:nvPr/>
        </p:nvSpPr>
        <p:spPr>
          <a:xfrm>
            <a:off x="97899" y="1319032"/>
            <a:ext cx="2549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70C0"/>
                </a:solidFill>
              </a:rPr>
              <a:t>EJE #1.</a:t>
            </a:r>
          </a:p>
          <a:p>
            <a:r>
              <a:rPr lang="es-CO" sz="1600" dirty="0">
                <a:solidFill>
                  <a:srgbClr val="0070C0"/>
                </a:solidFill>
              </a:rPr>
              <a:t>FORTALECIMIENTO</a:t>
            </a:r>
          </a:p>
          <a:p>
            <a:r>
              <a:rPr lang="es-CO" sz="1600" dirty="0">
                <a:solidFill>
                  <a:srgbClr val="0070C0"/>
                </a:solidFill>
              </a:rPr>
              <a:t>INSTITUCIONAL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EA9A55-B1DF-42DD-B229-C1CA7E6BCB92}"/>
              </a:ext>
            </a:extLst>
          </p:cNvPr>
          <p:cNvSpPr txBox="1"/>
          <p:nvPr/>
        </p:nvSpPr>
        <p:spPr>
          <a:xfrm>
            <a:off x="2441142" y="115064"/>
            <a:ext cx="2400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Fortalecer las</a:t>
            </a:r>
          </a:p>
          <a:p>
            <a:r>
              <a:rPr lang="es-ES" dirty="0"/>
              <a:t>capacidades</a:t>
            </a:r>
          </a:p>
          <a:p>
            <a:r>
              <a:rPr lang="es-ES" dirty="0"/>
              <a:t>institucionales</a:t>
            </a:r>
          </a:p>
          <a:p>
            <a:r>
              <a:rPr lang="es-ES" dirty="0"/>
              <a:t>para que el estado</a:t>
            </a:r>
          </a:p>
          <a:p>
            <a:r>
              <a:rPr lang="es-ES" dirty="0"/>
              <a:t>cumpla su papel</a:t>
            </a:r>
          </a:p>
          <a:p>
            <a:r>
              <a:rPr lang="es-ES" dirty="0"/>
              <a:t>garante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01D2D1-7CA2-475B-A3F1-6B6DFB10584D}"/>
              </a:ext>
            </a:extLst>
          </p:cNvPr>
          <p:cNvSpPr txBox="1"/>
          <p:nvPr/>
        </p:nvSpPr>
        <p:spPr>
          <a:xfrm>
            <a:off x="5190392" y="43816"/>
            <a:ext cx="25497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EJE 2.</a:t>
            </a:r>
          </a:p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EMPODERAMIENTO</a:t>
            </a:r>
          </a:p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CIUDADANIA Y ORG</a:t>
            </a:r>
          </a:p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SOCIALES EN SALUD</a:t>
            </a:r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2E27D9-3871-41EB-B62E-793F1BB4A8FF}"/>
              </a:ext>
            </a:extLst>
          </p:cNvPr>
          <p:cNvSpPr txBox="1"/>
          <p:nvPr/>
        </p:nvSpPr>
        <p:spPr>
          <a:xfrm>
            <a:off x="7564314" y="74586"/>
            <a:ext cx="3036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Desarrollo de</a:t>
            </a:r>
          </a:p>
          <a:p>
            <a:r>
              <a:rPr lang="es-ES" dirty="0"/>
              <a:t>capacidades para</a:t>
            </a:r>
          </a:p>
          <a:p>
            <a:r>
              <a:rPr lang="es-ES" dirty="0"/>
              <a:t>tener un rol activo</a:t>
            </a:r>
          </a:p>
          <a:p>
            <a:r>
              <a:rPr lang="es-ES" dirty="0"/>
              <a:t>y participación</a:t>
            </a:r>
          </a:p>
          <a:p>
            <a:r>
              <a:rPr lang="es-ES" dirty="0"/>
              <a:t>plena.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F496BB-1D5D-4BA2-B95D-E1024B9C3E4F}"/>
              </a:ext>
            </a:extLst>
          </p:cNvPr>
          <p:cNvSpPr txBox="1"/>
          <p:nvPr/>
        </p:nvSpPr>
        <p:spPr>
          <a:xfrm>
            <a:off x="8050085" y="1929295"/>
            <a:ext cx="20647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70C0"/>
                </a:solidFill>
              </a:rPr>
              <a:t>EJE 3.</a:t>
            </a:r>
          </a:p>
          <a:p>
            <a:r>
              <a:rPr lang="es-ES" sz="1600" dirty="0">
                <a:solidFill>
                  <a:srgbClr val="0070C0"/>
                </a:solidFill>
              </a:rPr>
              <a:t>IMPULSO A LA</a:t>
            </a:r>
          </a:p>
          <a:p>
            <a:r>
              <a:rPr lang="es-ES" sz="1600" dirty="0">
                <a:solidFill>
                  <a:srgbClr val="0070C0"/>
                </a:solidFill>
              </a:rPr>
              <a:t>CULTURA DE LA</a:t>
            </a:r>
          </a:p>
          <a:p>
            <a:r>
              <a:rPr lang="es-ES" sz="1600" dirty="0">
                <a:solidFill>
                  <a:srgbClr val="0070C0"/>
                </a:solidFill>
              </a:rPr>
              <a:t>SALUD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589A9F-AA0C-4863-9527-24A608983DB3}"/>
              </a:ext>
            </a:extLst>
          </p:cNvPr>
          <p:cNvSpPr txBox="1"/>
          <p:nvPr/>
        </p:nvSpPr>
        <p:spPr>
          <a:xfrm>
            <a:off x="8050819" y="3075564"/>
            <a:ext cx="2549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Desarrollo de la</a:t>
            </a:r>
          </a:p>
          <a:p>
            <a:r>
              <a:rPr lang="es-ES" dirty="0"/>
              <a:t>apropiación de la</a:t>
            </a:r>
          </a:p>
          <a:p>
            <a:r>
              <a:rPr lang="es-ES" dirty="0"/>
              <a:t>salud en la vida</a:t>
            </a:r>
          </a:p>
          <a:p>
            <a:r>
              <a:rPr lang="es-ES" dirty="0"/>
              <a:t>cotidiana y en el</a:t>
            </a:r>
          </a:p>
          <a:p>
            <a:r>
              <a:rPr lang="es-ES" dirty="0"/>
              <a:t>ejercicio del cuidado</a:t>
            </a:r>
          </a:p>
          <a:p>
            <a:r>
              <a:rPr lang="es-ES" dirty="0"/>
              <a:t>y autocuidado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635624-2241-4D7D-B3BC-7C316D143D1A}"/>
              </a:ext>
            </a:extLst>
          </p:cNvPr>
          <p:cNvSpPr txBox="1"/>
          <p:nvPr/>
        </p:nvSpPr>
        <p:spPr>
          <a:xfrm>
            <a:off x="5226791" y="4432589"/>
            <a:ext cx="2546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B050"/>
                </a:solidFill>
              </a:rPr>
              <a:t>EJE 4.</a:t>
            </a:r>
          </a:p>
          <a:p>
            <a:r>
              <a:rPr lang="es-ES" sz="1600" dirty="0">
                <a:solidFill>
                  <a:srgbClr val="00B050"/>
                </a:solidFill>
              </a:rPr>
              <a:t>CONTROL SOCIAL EN</a:t>
            </a:r>
          </a:p>
          <a:p>
            <a:r>
              <a:rPr lang="es-ES" sz="1600" dirty="0">
                <a:solidFill>
                  <a:srgbClr val="00B050"/>
                </a:solidFill>
              </a:rPr>
              <a:t>SALUD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623F23A-7E0C-4FEA-82A9-6286F2F257C9}"/>
              </a:ext>
            </a:extLst>
          </p:cNvPr>
          <p:cNvSpPr txBox="1"/>
          <p:nvPr/>
        </p:nvSpPr>
        <p:spPr>
          <a:xfrm>
            <a:off x="5515568" y="5397200"/>
            <a:ext cx="2400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Fortalecimiento</a:t>
            </a:r>
          </a:p>
          <a:p>
            <a:r>
              <a:rPr lang="es-ES" dirty="0"/>
              <a:t>del control social y</a:t>
            </a:r>
          </a:p>
          <a:p>
            <a:r>
              <a:rPr lang="es-ES" dirty="0"/>
              <a:t>veedurías</a:t>
            </a:r>
          </a:p>
          <a:p>
            <a:r>
              <a:rPr lang="es-ES" dirty="0"/>
              <a:t>ciudadanas</a:t>
            </a:r>
            <a:endParaRPr lang="es-CO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F882ADF-FFFF-4373-AB43-2B72D7209CC4}"/>
              </a:ext>
            </a:extLst>
          </p:cNvPr>
          <p:cNvSpPr txBox="1"/>
          <p:nvPr/>
        </p:nvSpPr>
        <p:spPr>
          <a:xfrm>
            <a:off x="505476" y="3447091"/>
            <a:ext cx="2756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7030A0"/>
                </a:solidFill>
              </a:rPr>
              <a:t>EJE 5.</a:t>
            </a:r>
          </a:p>
          <a:p>
            <a:r>
              <a:rPr lang="es-ES" sz="1600" dirty="0">
                <a:solidFill>
                  <a:srgbClr val="7030A0"/>
                </a:solidFill>
              </a:rPr>
              <a:t>GESTIÍON Y</a:t>
            </a:r>
          </a:p>
          <a:p>
            <a:r>
              <a:rPr lang="es-ES" sz="1600" dirty="0">
                <a:solidFill>
                  <a:srgbClr val="7030A0"/>
                </a:solidFill>
              </a:rPr>
              <a:t>GARANTÍA EN SALUD</a:t>
            </a:r>
          </a:p>
          <a:p>
            <a:r>
              <a:rPr lang="es-ES" sz="1600" dirty="0">
                <a:solidFill>
                  <a:srgbClr val="7030A0"/>
                </a:solidFill>
              </a:rPr>
              <a:t>EN PARTICIPACIÓN</a:t>
            </a:r>
          </a:p>
          <a:p>
            <a:r>
              <a:rPr lang="es-ES" sz="1600" dirty="0">
                <a:solidFill>
                  <a:srgbClr val="7030A0"/>
                </a:solidFill>
              </a:rPr>
              <a:t>PROCESO DE DECIDIR</a:t>
            </a:r>
            <a:endParaRPr lang="es-CO" sz="1600" dirty="0">
              <a:solidFill>
                <a:srgbClr val="7030A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C256B6-67D8-47FF-B3EA-8ACFED326493}"/>
              </a:ext>
            </a:extLst>
          </p:cNvPr>
          <p:cNvSpPr txBox="1"/>
          <p:nvPr/>
        </p:nvSpPr>
        <p:spPr>
          <a:xfrm>
            <a:off x="695718" y="5190429"/>
            <a:ext cx="2124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Configuración de</a:t>
            </a:r>
          </a:p>
          <a:p>
            <a:r>
              <a:rPr lang="es-ES" dirty="0"/>
              <a:t>dispositivos y</a:t>
            </a:r>
          </a:p>
          <a:p>
            <a:r>
              <a:rPr lang="es-ES" dirty="0"/>
              <a:t>condiciones que</a:t>
            </a:r>
          </a:p>
          <a:p>
            <a:r>
              <a:rPr lang="es-ES" dirty="0"/>
              <a:t>potencien el</a:t>
            </a:r>
          </a:p>
          <a:p>
            <a:r>
              <a:rPr lang="es-ES" dirty="0"/>
              <a:t>ejercicio de la</a:t>
            </a:r>
          </a:p>
          <a:p>
            <a:r>
              <a:rPr lang="es-ES" dirty="0"/>
              <a:t>participación</a:t>
            </a:r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5D8BE19-8CC1-4C3E-90A7-865CADAC4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84" y="5190429"/>
            <a:ext cx="1452468" cy="14460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AC69FFD-281A-4841-BEAA-ABFA52DB7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764" y="4931830"/>
            <a:ext cx="1834536" cy="1200330"/>
          </a:xfrm>
          <a:prstGeom prst="rect">
            <a:avLst/>
          </a:prstGeom>
        </p:spPr>
      </p:pic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5049E0C5-439E-4FAD-8DF8-C6D290BD9818}"/>
              </a:ext>
            </a:extLst>
          </p:cNvPr>
          <p:cNvSpPr/>
          <p:nvPr/>
        </p:nvSpPr>
        <p:spPr>
          <a:xfrm>
            <a:off x="9082450" y="2814362"/>
            <a:ext cx="152162" cy="267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F81CE2B4-3B6D-4034-9179-51D6D595E8E5}"/>
              </a:ext>
            </a:extLst>
          </p:cNvPr>
          <p:cNvSpPr/>
          <p:nvPr/>
        </p:nvSpPr>
        <p:spPr>
          <a:xfrm rot="16200000">
            <a:off x="7365138" y="673887"/>
            <a:ext cx="193603" cy="204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5D200FA4-2DAC-4582-A04F-07DC6C0F1FC1}"/>
              </a:ext>
            </a:extLst>
          </p:cNvPr>
          <p:cNvSpPr/>
          <p:nvPr/>
        </p:nvSpPr>
        <p:spPr>
          <a:xfrm>
            <a:off x="6353622" y="5129972"/>
            <a:ext cx="198311" cy="267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FD4B54CD-FE87-4C80-AC23-7BEE5E3EEE23}"/>
              </a:ext>
            </a:extLst>
          </p:cNvPr>
          <p:cNvSpPr/>
          <p:nvPr/>
        </p:nvSpPr>
        <p:spPr>
          <a:xfrm>
            <a:off x="1147303" y="4931070"/>
            <a:ext cx="225480" cy="198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E4947E0D-F7C0-494E-B402-EF76D7A5A0CA}"/>
              </a:ext>
            </a:extLst>
          </p:cNvPr>
          <p:cNvSpPr/>
          <p:nvPr/>
        </p:nvSpPr>
        <p:spPr>
          <a:xfrm rot="14090308">
            <a:off x="1872453" y="942004"/>
            <a:ext cx="128365" cy="246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52E8F371-AE44-44F9-B822-7AEE41E17813}"/>
              </a:ext>
            </a:extLst>
          </p:cNvPr>
          <p:cNvSpPr/>
          <p:nvPr/>
        </p:nvSpPr>
        <p:spPr>
          <a:xfrm>
            <a:off x="11007969" y="6209606"/>
            <a:ext cx="193431" cy="351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15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47BF0D-68B0-4322-B1B3-065FFCBDEE4F}"/>
              </a:ext>
            </a:extLst>
          </p:cNvPr>
          <p:cNvSpPr/>
          <p:nvPr/>
        </p:nvSpPr>
        <p:spPr>
          <a:xfrm>
            <a:off x="2774257" y="5169622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FE5253-3468-4B95-98F7-C3FBBFCD6414}"/>
              </a:ext>
            </a:extLst>
          </p:cNvPr>
          <p:cNvSpPr txBox="1"/>
          <p:nvPr/>
        </p:nvSpPr>
        <p:spPr>
          <a:xfrm>
            <a:off x="1803043" y="3429000"/>
            <a:ext cx="6877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rgbClr val="2B2B2B"/>
                </a:solidFill>
                <a:effectLst/>
                <a:latin typeface="Libre Baskerville"/>
              </a:rPr>
              <a:t>Tu cuerpo es templo de la naturaleza y del espíritu divino. Consérvalo sano, respétalo, estúdialo y concédele sus derechos.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F1AA82-BB10-4324-8FCA-64969EEA6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64"/>
          <a:stretch/>
        </p:blipFill>
        <p:spPr>
          <a:xfrm>
            <a:off x="4282226" y="1244555"/>
            <a:ext cx="1918952" cy="14909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984CAA-ECBB-4585-A906-221AA795C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26" y="104276"/>
            <a:ext cx="2219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07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510</Words>
  <Application>Microsoft Office PowerPoint</Application>
  <PresentationFormat>Panorámica</PresentationFormat>
  <Paragraphs>83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Libre Baskerville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 PARTICIPACION CIUDADANA EN SALUD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2021-09-10T13:44:28Z</dcterms:created>
  <dcterms:modified xsi:type="dcterms:W3CDTF">2021-09-13T21:58:00Z</dcterms:modified>
</cp:coreProperties>
</file>